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3"/>
  </p:notesMasterIdLst>
  <p:sldIdLst>
    <p:sldId id="256" r:id="rId2"/>
    <p:sldId id="362" r:id="rId3"/>
    <p:sldId id="331" r:id="rId4"/>
    <p:sldId id="382" r:id="rId5"/>
    <p:sldId id="366" r:id="rId6"/>
    <p:sldId id="367" r:id="rId7"/>
    <p:sldId id="368" r:id="rId8"/>
    <p:sldId id="371" r:id="rId9"/>
    <p:sldId id="379" r:id="rId10"/>
    <p:sldId id="354" r:id="rId11"/>
    <p:sldId id="296" r:id="rId1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3FE9"/>
    <a:srgbClr val="BB51BB"/>
    <a:srgbClr val="B687DD"/>
    <a:srgbClr val="EDF7FD"/>
    <a:srgbClr val="DC303C"/>
    <a:srgbClr val="F19437"/>
    <a:srgbClr val="64BA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317" autoAdjust="0"/>
  </p:normalViewPr>
  <p:slideViewPr>
    <p:cSldViewPr>
      <p:cViewPr>
        <p:scale>
          <a:sx n="89" d="100"/>
          <a:sy n="89" d="100"/>
        </p:scale>
        <p:origin x="-1258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505149004997767E-2"/>
          <c:y val="9.1394710004276736E-2"/>
          <c:w val="0.96680514094983871"/>
          <c:h val="0.732716016383196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-4.5265716886583596E-3"/>
                  <c:y val="1.3056387143468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7.83383228608086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Лист1!$B$2:$C$2</c:f>
              <c:numCache>
                <c:formatCode>0</c:formatCode>
                <c:ptCount val="2"/>
                <c:pt idx="0">
                  <c:v>25262</c:v>
                </c:pt>
                <c:pt idx="1">
                  <c:v>21108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3.0177144591055733E-3"/>
                  <c:y val="1.56676645721617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Лист1!$B$3:$C$3</c:f>
              <c:numCache>
                <c:formatCode>0</c:formatCode>
                <c:ptCount val="2"/>
                <c:pt idx="0">
                  <c:v>21841</c:v>
                </c:pt>
                <c:pt idx="1">
                  <c:v>23758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2138752"/>
        <c:axId val="312615680"/>
      </c:barChart>
      <c:catAx>
        <c:axId val="3121387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312615680"/>
        <c:crosses val="autoZero"/>
        <c:auto val="1"/>
        <c:lblAlgn val="ctr"/>
        <c:lblOffset val="100"/>
        <c:noMultiLvlLbl val="0"/>
      </c:catAx>
      <c:valAx>
        <c:axId val="312615680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31213875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676946631671044E-3"/>
          <c:y val="0"/>
          <c:w val="0.65363090551181102"/>
          <c:h val="0.9219392289745583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Лист1!$A$5</c:f>
              <c:strCache>
                <c:ptCount val="1"/>
                <c:pt idx="0">
                  <c:v>Прочие безвозмездные поступления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Лист1!$B$5:$C$5</c:f>
              <c:numCache>
                <c:formatCode>#,##0</c:formatCode>
                <c:ptCount val="2"/>
                <c:pt idx="0">
                  <c:v>126.53</c:v>
                </c:pt>
                <c:pt idx="1">
                  <c:v>355.09</c:v>
                </c:pt>
              </c:numCache>
            </c:numRef>
          </c:val>
        </c:ser>
        <c:ser>
          <c:idx val="3"/>
          <c:order val="1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Лист1!$B$4:$C$4</c:f>
              <c:numCache>
                <c:formatCode>#,##0</c:formatCode>
                <c:ptCount val="2"/>
                <c:pt idx="0">
                  <c:v>8178.81</c:v>
                </c:pt>
                <c:pt idx="1">
                  <c:v>5220.08</c:v>
                </c:pt>
              </c:numCache>
            </c:numRef>
          </c:val>
        </c:ser>
        <c:ser>
          <c:idx val="1"/>
          <c:order val="2"/>
          <c:tx>
            <c:strRef>
              <c:f>Лист1!$A$3</c:f>
              <c:strCache>
                <c:ptCount val="1"/>
                <c:pt idx="0">
                  <c:v>Дотации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3888888888888909E-3"/>
                  <c:y val="3.51528401606170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4.72743769210828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7777777777777835E-3"/>
                  <c:y val="-1.09383483679639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8.75067869437117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888888888888909E-3"/>
                  <c:y val="-1.31260180415567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Лист1!$B$3:$C$3</c:f>
              <c:numCache>
                <c:formatCode>#,##0</c:formatCode>
                <c:ptCount val="2"/>
                <c:pt idx="0">
                  <c:v>4051.9</c:v>
                </c:pt>
                <c:pt idx="1">
                  <c:v>1342.8</c:v>
                </c:pt>
              </c:numCache>
            </c:numRef>
          </c:val>
        </c:ser>
        <c:ser>
          <c:idx val="2"/>
          <c:order val="3"/>
          <c:tx>
            <c:strRef>
              <c:f>Лист1!$A$2</c:f>
              <c:strCache>
                <c:ptCount val="1"/>
                <c:pt idx="0">
                  <c:v>Налоговые и неналоговые доходы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Лист1!$B$2:$C$2</c:f>
              <c:numCache>
                <c:formatCode>#,##0</c:formatCode>
                <c:ptCount val="2"/>
                <c:pt idx="0">
                  <c:v>12904.77</c:v>
                </c:pt>
                <c:pt idx="1">
                  <c:v>14190.17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0"/>
        <c:overlap val="100"/>
        <c:axId val="329116672"/>
        <c:axId val="329134848"/>
      </c:barChart>
      <c:catAx>
        <c:axId val="329116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329134848"/>
        <c:crosses val="autoZero"/>
        <c:auto val="1"/>
        <c:lblAlgn val="ctr"/>
        <c:lblOffset val="100"/>
        <c:tickLblSkip val="1"/>
        <c:noMultiLvlLbl val="0"/>
      </c:catAx>
      <c:valAx>
        <c:axId val="329134848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0"/>
        <c:majorTickMark val="out"/>
        <c:minorTickMark val="none"/>
        <c:tickLblPos val="none"/>
        <c:crossAx val="3291166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083333333333328"/>
          <c:y val="0.20398979361770261"/>
          <c:w val="0.30138888888888887"/>
          <c:h val="0.57511828751053806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7242071231106955E-3"/>
          <c:y val="0.66667129578195017"/>
          <c:w val="0.67331667944316553"/>
          <c:h val="0.33332870421804983"/>
        </c:manualLayout>
      </c:layout>
      <c:lineChart>
        <c:grouping val="standard"/>
        <c:varyColors val="0"/>
        <c:ser>
          <c:idx val="1"/>
          <c:order val="0"/>
          <c:tx>
            <c:strRef>
              <c:f>Лист1!$C$1</c:f>
              <c:strCache>
                <c:ptCount val="1"/>
                <c:pt idx="0">
                  <c:v>Доходы всего</c:v>
                </c:pt>
              </c:strCache>
            </c:strRef>
          </c:tx>
          <c:spPr>
            <a:ln w="34925">
              <a:solidFill>
                <a:srgbClr val="142DAC"/>
              </a:solidFill>
            </a:ln>
          </c:spPr>
          <c:marker>
            <c:symbol val="square"/>
            <c:size val="7"/>
            <c:spPr>
              <a:solidFill>
                <a:srgbClr val="142DAC"/>
              </a:solidFill>
              <a:ln>
                <a:solidFill>
                  <a:srgbClr val="142DAC"/>
                </a:solidFill>
                <a:tailEnd type="stealth"/>
              </a:ln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dLbls>
            <c:dLbl>
              <c:idx val="0"/>
              <c:layout>
                <c:manualLayout>
                  <c:x val="-4.3381417680004052E-2"/>
                  <c:y val="-0.1344786921823501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2344296318259415E-2"/>
                  <c:y val="-2.9144111289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4664812401479478E-2"/>
                  <c:y val="-3.34114796838048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600" b="1">
                    <a:solidFill>
                      <a:srgbClr val="002060"/>
                    </a:solidFill>
                    <a:latin typeface="Trebuchet MS" panose="020B0603020202020204" pitchFamily="34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Лист1!$B$2:$B$3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Лист1!$C$2:$C$3</c:f>
              <c:numCache>
                <c:formatCode>#,##0</c:formatCode>
                <c:ptCount val="2"/>
                <c:pt idx="0">
                  <c:v>25262.02</c:v>
                </c:pt>
                <c:pt idx="1">
                  <c:v>21108.14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9179904"/>
        <c:axId val="329181440"/>
      </c:lineChart>
      <c:catAx>
        <c:axId val="3291799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329181440"/>
        <c:crosses val="autoZero"/>
        <c:auto val="1"/>
        <c:lblAlgn val="ctr"/>
        <c:lblOffset val="100"/>
        <c:noMultiLvlLbl val="0"/>
      </c:catAx>
      <c:valAx>
        <c:axId val="329181440"/>
        <c:scaling>
          <c:orientation val="minMax"/>
          <c:min val="0"/>
        </c:scaling>
        <c:delete val="1"/>
        <c:axPos val="l"/>
        <c:numFmt formatCode="#,##0" sourceLinked="0"/>
        <c:majorTickMark val="out"/>
        <c:minorTickMark val="none"/>
        <c:tickLblPos val="none"/>
        <c:crossAx val="329179904"/>
        <c:crosses val="autoZero"/>
        <c:crossBetween val="between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64927015813500133"/>
          <c:y val="0.37534718364626152"/>
          <c:w val="0.29200369708512286"/>
          <c:h val="0.15008188141427625"/>
        </c:manualLayout>
      </c:layout>
      <c:overlay val="0"/>
      <c:txPr>
        <a:bodyPr/>
        <a:lstStyle/>
        <a:p>
          <a:pPr>
            <a:defRPr sz="18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467565433110705"/>
          <c:y val="9.0050010448060533E-2"/>
          <c:w val="0.56544138448174874"/>
          <c:h val="0.8745729618218052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3"/>
          <c:dPt>
            <c:idx val="0"/>
            <c:bubble3D val="0"/>
            <c:explosion val="4"/>
          </c:dPt>
          <c:dPt>
            <c:idx val="1"/>
            <c:bubble3D val="0"/>
            <c:explosion val="6"/>
          </c:dPt>
          <c:dPt>
            <c:idx val="2"/>
            <c:bubble3D val="0"/>
            <c:explosion val="7"/>
          </c:dPt>
          <c:dPt>
            <c:idx val="3"/>
            <c:bubble3D val="0"/>
            <c:explosion val="7"/>
          </c:dPt>
          <c:dPt>
            <c:idx val="4"/>
            <c:bubble3D val="0"/>
            <c:explosion val="7"/>
          </c:dPt>
          <c:dPt>
            <c:idx val="5"/>
            <c:bubble3D val="0"/>
            <c:explosion val="7"/>
          </c:dPt>
          <c:dPt>
            <c:idx val="6"/>
            <c:bubble3D val="0"/>
            <c:explosion val="7"/>
          </c:dPt>
          <c:dPt>
            <c:idx val="7"/>
            <c:bubble3D val="0"/>
            <c:explosion val="7"/>
          </c:dPt>
          <c:dPt>
            <c:idx val="8"/>
            <c:bubble3D val="0"/>
            <c:explosion val="6"/>
          </c:dPt>
          <c:dPt>
            <c:idx val="9"/>
            <c:bubble3D val="0"/>
            <c:explosion val="6"/>
          </c:dPt>
          <c:dLbls>
            <c:dLbl>
              <c:idx val="0"/>
              <c:layout>
                <c:manualLayout>
                  <c:x val="-1.2253747454396753E-2"/>
                  <c:y val="0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-1.3363283651378736E-2"/>
                  <c:y val="-7.422545249173009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0.11162798921371461"/>
                  <c:y val="-5.197435656079391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3"/>
              <c:layout>
                <c:manualLayout>
                  <c:x val="-3.2428106542676367E-2"/>
                  <c:y val="-5.175584272382540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4"/>
              <c:layout>
                <c:manualLayout>
                  <c:x val="-9.9651979994233295E-2"/>
                  <c:y val="7.153660818090150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txPr>
              <a:bodyPr/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Лист1!$A$2:$A$7</c:f>
              <c:strCache>
                <c:ptCount val="6"/>
                <c:pt idx="0">
                  <c:v>общегосударственные вопросы</c:v>
                </c:pt>
                <c:pt idx="1">
                  <c:v>национальная безопасность</c:v>
                </c:pt>
                <c:pt idx="2">
                  <c:v>национальная экономика</c:v>
                </c:pt>
                <c:pt idx="3">
                  <c:v>ЖКХ</c:v>
                </c:pt>
                <c:pt idx="4">
                  <c:v>культура</c:v>
                </c:pt>
                <c:pt idx="5">
                  <c:v>прочие расходы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0.14399999999999999</c:v>
                </c:pt>
                <c:pt idx="1">
                  <c:v>0.193</c:v>
                </c:pt>
                <c:pt idx="2">
                  <c:v>0.16800000000000001</c:v>
                </c:pt>
                <c:pt idx="3">
                  <c:v>0.309</c:v>
                </c:pt>
                <c:pt idx="4">
                  <c:v>0.161</c:v>
                </c:pt>
                <c:pt idx="5">
                  <c:v>2.5000000000000001E-2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0.28184</cdr:x>
      <cdr:y>0.2665</cdr:y>
    </cdr:from>
    <cdr:to>
      <cdr:x>0.70104</cdr:x>
      <cdr:y>0.73372</cdr:y>
    </cdr:to>
    <cdr:cxnSp macro="">
      <cdr:nvCxnSpPr>
        <cdr:cNvPr id="3" name="Прямая со стрелкой 2"/>
        <cdr:cNvCxnSpPr/>
      </cdr:nvCxnSpPr>
      <cdr:spPr>
        <a:xfrm xmlns:a="http://schemas.openxmlformats.org/drawingml/2006/main">
          <a:off x="2372279" y="1296144"/>
          <a:ext cx="3528392" cy="2272318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accent3">
              <a:lumMod val="75000"/>
            </a:schemeClr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0.39306</cdr:x>
      <cdr:y>0.38495</cdr:y>
    </cdr:from>
    <cdr:to>
      <cdr:x>0.83793</cdr:x>
      <cdr:y>0.79279</cdr:y>
    </cdr:to>
    <cdr:cxnSp macro="">
      <cdr:nvCxnSpPr>
        <cdr:cNvPr id="4" name="Прямая со стрелкой 3"/>
        <cdr:cNvCxnSpPr/>
      </cdr:nvCxnSpPr>
      <cdr:spPr>
        <a:xfrm xmlns:a="http://schemas.openxmlformats.org/drawingml/2006/main" flipV="1">
          <a:off x="3308373" y="1872208"/>
          <a:ext cx="3744426" cy="1983543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rgbClr val="00B0F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0.46627</cdr:x>
      <cdr:y>0.39975</cdr:y>
    </cdr:from>
    <cdr:to>
      <cdr:x>0.5821</cdr:x>
      <cdr:y>0.48202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924542" y="1944216"/>
          <a:ext cx="974947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-16,4%</a:t>
          </a:r>
          <a:endParaRPr lang="ru-RU" sz="2000" b="1" dirty="0">
            <a:solidFill>
              <a:schemeClr val="accent3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0.29924</cdr:x>
      <cdr:y>0.41667</cdr:y>
    </cdr:from>
    <cdr:to>
      <cdr:x>0.47379</cdr:x>
      <cdr:y>0.625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592328" y="720080"/>
          <a:ext cx="151213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rebuchet MS" panose="020B0603020202020204" pitchFamily="34" charset="0"/>
            </a:rPr>
            <a:t>- 16,4 %</a:t>
          </a:r>
          <a:endParaRPr lang="ru-RU" sz="1600" b="1" dirty="0">
            <a:solidFill>
              <a:schemeClr val="tx1">
                <a:lumMod val="85000"/>
                <a:lumOff val="15000"/>
              </a:schemeClr>
            </a:solidFill>
            <a:latin typeface="Trebuchet MS" panose="020B0603020202020204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8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53" y="8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F97A9B-783E-41BC-8B6C-5C8EC65C8DBB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15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53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259846-528B-4E20-9CB1-DEFD26683D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631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784AF-202E-4E90-8E6B-E376377F83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872E8-4799-4906-B883-9830661BF9C2}" type="datetime1">
              <a:rPr lang="ru-RU"/>
              <a:pPr>
                <a:defRPr/>
              </a:pPr>
              <a:t>28.04.2023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2034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feu@permsky.permkrai.r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700808"/>
            <a:ext cx="85689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</a:t>
            </a: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</a:t>
            </a:r>
          </a:p>
          <a:p>
            <a:pPr algn="ctr"/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000" b="1" dirty="0" err="1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Хохловского</a:t>
            </a: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</a:t>
            </a:r>
            <a:b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</p:txBody>
      </p:sp>
      <p:pic>
        <p:nvPicPr>
          <p:cNvPr id="4" name="Рисунок 3" descr="C:\Documents and Settings\b_alex\Рабочий стол\gerb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6627" y="10771"/>
            <a:ext cx="720080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8664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83568" y="908720"/>
            <a:ext cx="7581900" cy="3124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altLang="ru-RU" sz="2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Контактная информация</a:t>
            </a:r>
            <a: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Финансово-экономическое управление администрации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Пермского муниципального округа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Почтовый адрес: 614065, г. Пермь,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ул. Верхне-</a:t>
            </a:r>
            <a:r>
              <a:rPr lang="ru-RU" altLang="ru-RU" sz="1800" b="1" dirty="0" err="1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Муллинская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, 71,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часы работы: с 8-00 до 12-00 с 13-00 до 17-00,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телефон 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29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67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90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296 26 51,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адрес электронной почты: 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feu@permsky.permkrai.ru</a:t>
            </a:r>
            <a:endParaRPr lang="ru-RU" altLang="ru-RU" sz="1800" b="1" dirty="0">
              <a:solidFill>
                <a:srgbClr val="5C92B5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altLang="ru-RU" sz="1800" b="1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официальный сайт http://feu.permraion.ru</a:t>
            </a:r>
            <a:endParaRPr lang="ru-RU" altLang="ru-RU" sz="1800" b="1" dirty="0">
              <a:solidFill>
                <a:srgbClr val="5C92B5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348" name="Нижний колонтитул 4"/>
          <p:cNvSpPr txBox="1">
            <a:spLocks noGrp="1"/>
          </p:cNvSpPr>
          <p:nvPr/>
        </p:nvSpPr>
        <p:spPr bwMode="auto">
          <a:xfrm>
            <a:off x="3071813" y="6357938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>
              <a:solidFill>
                <a:srgbClr val="045C75"/>
              </a:solidFill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4" name="Picture 2" descr="https://supportit.ru/img/contact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365104"/>
            <a:ext cx="3600400" cy="1662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01871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55650" y="2492375"/>
            <a:ext cx="7581900" cy="31242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altLang="ru-RU" sz="4400" b="1" smtClean="0">
                <a:latin typeface="Times New Roman" pitchFamily="18" charset="0"/>
              </a:rPr>
              <a:t>Спасибо за внимание!</a:t>
            </a:r>
          </a:p>
        </p:txBody>
      </p:sp>
      <p:sp>
        <p:nvSpPr>
          <p:cNvPr id="57348" name="Нижний колонтитул 4"/>
          <p:cNvSpPr txBox="1">
            <a:spLocks noGrp="1"/>
          </p:cNvSpPr>
          <p:nvPr/>
        </p:nvSpPr>
        <p:spPr bwMode="auto">
          <a:xfrm>
            <a:off x="3071813" y="6357938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 b="0">
              <a:solidFill>
                <a:srgbClr val="045C75"/>
              </a:solidFill>
              <a:latin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2448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911764692"/>
              </p:ext>
            </p:extLst>
          </p:nvPr>
        </p:nvGraphicFramePr>
        <p:xfrm>
          <a:off x="438886" y="2133600"/>
          <a:ext cx="8381587" cy="299500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2720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0732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0732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3081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6409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70933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75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</a:p>
                  </a:txBody>
                  <a:tcPr anchor="ctr">
                    <a:solidFill>
                      <a:srgbClr val="EDF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anchor="ctr">
                    <a:solidFill>
                      <a:srgbClr val="EDF7F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18 428,69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21 108,14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-2</a:t>
                      </a:r>
                      <a:r>
                        <a:rPr lang="ru-RU" b="1" baseline="0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 679,44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114,5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24 528,05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23 758,25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769,80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96,9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63501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</a:t>
                      </a:r>
                      <a:r>
                        <a:rPr lang="ru-RU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(-), профицит (+)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-6 099,86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-2 650,11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07504" y="306099"/>
            <a:ext cx="8856984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/>
            </a:r>
            <a:b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</a:br>
            <a:r>
              <a:rPr kumimoji="0" lang="ru-RU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Хохловского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 сельского поселения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за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2022 год, 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тыс. рублей</a:t>
            </a: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10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001761278"/>
              </p:ext>
            </p:extLst>
          </p:nvPr>
        </p:nvGraphicFramePr>
        <p:xfrm>
          <a:off x="327513" y="1556792"/>
          <a:ext cx="8416966" cy="4863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07504" y="306099"/>
            <a:ext cx="8856984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Исполнение бюджета </a:t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</a:br>
            <a:r>
              <a:rPr lang="ru-RU" sz="3200" b="1" kern="0" dirty="0" err="1" smtClean="0">
                <a:solidFill>
                  <a:srgbClr val="000000"/>
                </a:solidFill>
                <a:latin typeface="Times New Roman" pitchFamily="18" charset="0"/>
              </a:rPr>
              <a:t>Хохловского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сельского</a:t>
            </a:r>
            <a:r>
              <a:rPr kumimoji="0" lang="ru-RU" sz="32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поселения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за 2022 год,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                                                                                                                 тыс. рублей</a:t>
            </a:r>
            <a:endParaRPr kumimoji="0" lang="ru-RU" sz="2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69993" y="4725144"/>
            <a:ext cx="9076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+8,8%</a:t>
            </a:r>
            <a:endParaRPr lang="ru-RU" sz="2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80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826607246"/>
              </p:ext>
            </p:extLst>
          </p:nvPr>
        </p:nvGraphicFramePr>
        <p:xfrm>
          <a:off x="27192" y="1700808"/>
          <a:ext cx="914400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0604237"/>
              </p:ext>
            </p:extLst>
          </p:nvPr>
        </p:nvGraphicFramePr>
        <p:xfrm>
          <a:off x="107504" y="692696"/>
          <a:ext cx="8663041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1"/>
          <p:cNvSpPr txBox="1"/>
          <p:nvPr/>
        </p:nvSpPr>
        <p:spPr>
          <a:xfrm rot="10800000" flipV="1">
            <a:off x="2444492" y="4509121"/>
            <a:ext cx="758133" cy="36003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16,0 %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2411760" y="3212976"/>
            <a:ext cx="827963" cy="7200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 51,1 %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8" name="TextBox 1"/>
          <p:cNvSpPr txBox="1"/>
          <p:nvPr/>
        </p:nvSpPr>
        <p:spPr>
          <a:xfrm>
            <a:off x="5397462" y="6021288"/>
            <a:ext cx="683945" cy="28803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b="1" dirty="0" smtClean="0">
                <a:solidFill>
                  <a:prstClr val="black"/>
                </a:solidFill>
              </a:rPr>
              <a:t>1,7 %</a:t>
            </a:r>
            <a:endParaRPr lang="ru-RU" sz="1200" b="1" dirty="0">
              <a:solidFill>
                <a:prstClr val="black"/>
              </a:solidFill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5397460" y="5589240"/>
            <a:ext cx="687363" cy="216024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24,7 %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5397462" y="5085184"/>
            <a:ext cx="683946" cy="36004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6,4 %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5397460" y="3933056"/>
            <a:ext cx="683947" cy="576064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67,2 %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5397460" y="5959961"/>
            <a:ext cx="578567" cy="34935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2481590" y="5959961"/>
            <a:ext cx="683947" cy="34935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b="1" dirty="0" smtClean="0">
                <a:solidFill>
                  <a:prstClr val="black"/>
                </a:solidFill>
              </a:rPr>
              <a:t>0,5</a:t>
            </a:r>
            <a:r>
              <a:rPr lang="ru-RU" sz="1600" b="1" dirty="0" smtClean="0">
                <a:solidFill>
                  <a:prstClr val="black"/>
                </a:solidFill>
              </a:rPr>
              <a:t> </a:t>
            </a:r>
            <a:r>
              <a:rPr lang="ru-RU" sz="1200" b="1" dirty="0" smtClean="0">
                <a:solidFill>
                  <a:prstClr val="black"/>
                </a:solidFill>
              </a:rPr>
              <a:t>%</a:t>
            </a:r>
            <a:endParaRPr lang="ru-RU" sz="1200" b="1" dirty="0">
              <a:solidFill>
                <a:prstClr val="black"/>
              </a:solidFill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450687" y="332656"/>
            <a:ext cx="8242623" cy="26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Структура доходов бюджета </a:t>
            </a:r>
            <a:r>
              <a:rPr lang="ru-RU" sz="2400" b="1" kern="0" dirty="0" err="1" smtClean="0">
                <a:solidFill>
                  <a:srgbClr val="000000"/>
                </a:solidFill>
                <a:latin typeface="Times New Roman" pitchFamily="18" charset="0"/>
              </a:rPr>
              <a:t>Хохловского</a:t>
            </a:r>
            <a:r>
              <a:rPr lang="ru-RU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 сельского поселения за 2021-2022 гг., тыс. руб.</a:t>
            </a:r>
            <a:endParaRPr lang="ru-RU" sz="2000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TextBox 1"/>
          <p:cNvSpPr txBox="1"/>
          <p:nvPr/>
        </p:nvSpPr>
        <p:spPr>
          <a:xfrm rot="10800000" flipV="1">
            <a:off x="2481576" y="5373216"/>
            <a:ext cx="758133" cy="432048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32,4 %</a:t>
            </a:r>
            <a:endParaRPr lang="ru-RU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74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116632"/>
            <a:ext cx="8679040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 lnSpcReduction="100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Структура расходов бюджета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Хохловского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сельского поселения за 2022 год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409619582"/>
              </p:ext>
            </p:extLst>
          </p:nvPr>
        </p:nvGraphicFramePr>
        <p:xfrm>
          <a:off x="144132" y="908720"/>
          <a:ext cx="8823056" cy="594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191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332656"/>
            <a:ext cx="8640960" cy="649288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lang="ru-RU" altLang="ru-RU" sz="24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Хохловского</a:t>
            </a: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 </a:t>
            </a:r>
            <a:b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 расходам за 2022 год, тыс. руб.                                                                                                 </a:t>
            </a:r>
            <a:b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24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38539919"/>
              </p:ext>
            </p:extLst>
          </p:nvPr>
        </p:nvGraphicFramePr>
        <p:xfrm>
          <a:off x="395536" y="1196753"/>
          <a:ext cx="8568953" cy="54726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20684"/>
                <a:gridCol w="1568964"/>
                <a:gridCol w="1568964"/>
                <a:gridCol w="1013791"/>
                <a:gridCol w="796550"/>
              </a:tblGrid>
              <a:tr h="51310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27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</a:t>
                      </a:r>
                      <a:r>
                        <a:rPr lang="ru-RU" sz="1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13104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3 486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3 426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98,3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104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оборона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299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4 693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4 592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97,9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104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3 988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3 987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104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ЖКХ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7 949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7 341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608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92,4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104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104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3 819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3 819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104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442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442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754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24 528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23 758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770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96,9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570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649288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бюджетн</a:t>
            </a:r>
            <a:r>
              <a:rPr lang="ru-RU" altLang="ru-RU" sz="20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ых ассигнований по группам видов расходов классификации </a:t>
            </a:r>
            <a:r>
              <a:rPr lang="ru-RU" altLang="ru-RU" sz="2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 бюджета за 2022 г., тыс. руб</a:t>
            </a:r>
            <a:r>
              <a:rPr lang="ru-RU" altLang="ru-RU" sz="1800" b="1" dirty="0" smtClean="0">
                <a:solidFill>
                  <a:schemeClr val="tx1"/>
                </a:solidFill>
                <a:effectLst/>
              </a:rPr>
              <a:t>.</a:t>
            </a:r>
            <a:r>
              <a:rPr lang="ru-RU" altLang="ru-RU" sz="1800" dirty="0" smtClean="0">
                <a:solidFill>
                  <a:schemeClr val="tx1"/>
                </a:solidFill>
                <a:effectLst/>
              </a:rPr>
              <a:t/>
            </a:r>
            <a:br>
              <a:rPr lang="ru-RU" altLang="ru-RU" sz="1800" dirty="0" smtClean="0">
                <a:solidFill>
                  <a:schemeClr val="tx1"/>
                </a:solidFill>
                <a:effectLst/>
              </a:rPr>
            </a:br>
            <a:endParaRPr lang="ru-RU" altLang="ru-RU" sz="18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88325785"/>
              </p:ext>
            </p:extLst>
          </p:nvPr>
        </p:nvGraphicFramePr>
        <p:xfrm>
          <a:off x="107504" y="1052736"/>
          <a:ext cx="8928991" cy="4818992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537080"/>
                <a:gridCol w="4287456"/>
                <a:gridCol w="936104"/>
                <a:gridCol w="881344"/>
                <a:gridCol w="811798"/>
                <a:gridCol w="737998"/>
                <a:gridCol w="737211"/>
              </a:tblGrid>
              <a:tr h="6328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вида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расх-в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КВР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вес,%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Отклонения (+/-)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</a:tr>
              <a:tr h="14345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на выплаты персоналу в целях обеспечения выполнения функций государственными (муниципальными) органами, казенными учреждениями, органами управления государственными внебюджетными фондами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5 902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5 901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24,8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99,9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461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Закупка товаров, работ и услуг для обеспечения государственных (муниципальных) нужд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12 176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11 467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48,3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709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94,2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131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обеспечение и иные выплаты населению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442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442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982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2 053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2 053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7716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субсидий бюджетным, автономным учреждениям и иным некоммерческим организациям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3 869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3 869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16,3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777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бюджетные ассигнования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0,1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60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30,4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765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24 528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23 758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770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96,9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39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428625"/>
            <a:ext cx="8143875" cy="42862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муниципальных программ в 2022 году</a:t>
            </a:r>
            <a:b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тыс. руб.</a:t>
            </a:r>
          </a:p>
        </p:txBody>
      </p:sp>
      <p:graphicFrame>
        <p:nvGraphicFramePr>
          <p:cNvPr id="469544" name="Group 55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8321265"/>
              </p:ext>
            </p:extLst>
          </p:nvPr>
        </p:nvGraphicFramePr>
        <p:xfrm>
          <a:off x="107504" y="1196751"/>
          <a:ext cx="8784208" cy="4155361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5040560"/>
                <a:gridCol w="1368152"/>
                <a:gridCol w="1296144"/>
                <a:gridCol w="1079352"/>
              </a:tblGrid>
              <a:tr h="834069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освоения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</a:tr>
              <a:tr h="5471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Развитие сферы культуры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3 818,4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3 818,4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206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Обеспечение качественным жильем и услугами жилищно-коммунального хозяйства населения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2 637,4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2 114,1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80,2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206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Развитие дорожного хозяйства и благоустройство сельского поселения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8 860,7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8 785,1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99,1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445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Совершенствование муниципального управления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3 500,7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3 500,6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445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Обеспечение безопасности населения и территории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4 575,4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4 574,7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608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9526" marT="95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23 392,6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22 792,9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97,4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724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18811"/>
            <a:ext cx="8258175" cy="54292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Расходование средств резервного фонда </a:t>
            </a:r>
            <a:b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2022 году, тыс. руб.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9376419" y="254032"/>
            <a:ext cx="8301037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 sz="2400" b="0" kern="0" dirty="0">
              <a:effectLst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5063979"/>
              </p:ext>
            </p:extLst>
          </p:nvPr>
        </p:nvGraphicFramePr>
        <p:xfrm>
          <a:off x="395536" y="1268759"/>
          <a:ext cx="8496944" cy="47525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88432"/>
                <a:gridCol w="1224136"/>
                <a:gridCol w="1296144"/>
                <a:gridCol w="936104"/>
                <a:gridCol w="1152128"/>
              </a:tblGrid>
              <a:tr h="21856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Наименование, дата и номер правового акта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8" marR="6218" marT="6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Выделено на основании правового акта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8" marR="6218" marT="6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выполненных работ, услуг, поставки товаров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8" marR="6218" marT="6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Кассовые расходы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8" marR="6218" marT="6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  ( +,-)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8" marR="6218" marT="6218" marB="0" anchor="ctr"/>
                </a:tc>
              </a:tr>
              <a:tr h="37198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8" marR="6218" marT="6218" marB="0" anchor="b"/>
                </a:tc>
              </a:tr>
              <a:tr h="18229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 Хохловского сельского поселения от 17.12.2021 № 170 "О бюджете муниципального образования "Хохловское сельское поселение" на 2022 год и плановый период 2023 и 2024 годов"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8" marR="6218" marT="6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8" marR="6218" marT="6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8" marR="6218" marT="6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8" marR="6218" marT="6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8" marR="6218" marT="6218" marB="0" anchor="ctr"/>
                </a:tc>
              </a:tr>
              <a:tr h="37198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ОСТАТОК СРЕДСТВ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8" marR="6218" marT="621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8" marR="6218" marT="6218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483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10469</TotalTime>
  <Words>484</Words>
  <Application>Microsoft Office PowerPoint</Application>
  <PresentationFormat>Экран (4:3)</PresentationFormat>
  <Paragraphs>214</Paragraphs>
  <Slides>11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Исполнение бюджета Хохловского сельского поселения  по расходам за 2022 год, тыс. руб.                                                                                                  </vt:lpstr>
      <vt:lpstr>Исполнение бюджетных ассигнований по группам видов расходов классификации расходов бюджета за 2022 г., тыс. руб. </vt:lpstr>
      <vt:lpstr>Реализация муниципальных программ в 2022 году                                                                                                                            тыс. руб.</vt:lpstr>
      <vt:lpstr>Расходование средств резервного фонда  в 2022 году, тыс. руб.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feu21-01</dc:creator>
  <cp:lastModifiedBy>feu17-02</cp:lastModifiedBy>
  <cp:revision>602</cp:revision>
  <cp:lastPrinted>2023-03-20T04:51:27Z</cp:lastPrinted>
  <dcterms:created xsi:type="dcterms:W3CDTF">2018-04-12T10:07:47Z</dcterms:created>
  <dcterms:modified xsi:type="dcterms:W3CDTF">2023-04-28T04:52:41Z</dcterms:modified>
</cp:coreProperties>
</file>